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viewProps" Target="viewProp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notesMaster" Target="notesMasters/notes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5512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4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9" y="3006899"/>
            <a:ext cx="2688590" cy="989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台灣故事</a:t>
            </a:r>
            <a:endParaRPr sz="3600">
              <a:latin typeface="標楷體"/>
              <a:cs typeface="標楷體"/>
            </a:endParaRPr>
          </a:p>
          <a:p>
            <a:pPr marL="24130">
              <a:lnSpc>
                <a:spcPts val="2870"/>
              </a:lnSpc>
              <a:spcBef>
                <a:spcPts val="1320"/>
              </a:spcBef>
            </a:pP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The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Stor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y of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45" dirty="0">
                <a:solidFill>
                  <a:srgbClr val="075295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aiwan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43000" rIns="0" bIns="0" rtlCol="0">
            <a:spAutoFit/>
          </a:bodyPr>
          <a:lstStyle/>
          <a:p>
            <a:pPr marL="131191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第十一課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軍隊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jūnduì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902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arm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military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燒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542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burn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51893" y="942851"/>
            <a:ext cx="641540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1672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城牆</a:t>
            </a:r>
            <a:endParaRPr sz="14800">
              <a:latin typeface="標楷體"/>
              <a:cs typeface="標楷體"/>
            </a:endParaRPr>
          </a:p>
          <a:p>
            <a:pPr marR="2166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chéngqiáng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803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city walls, defensive walls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頭髮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tóufǎ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233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hair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甚至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shènzhì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285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even, even to the point of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打仗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dǎzhàng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602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engage in warfare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少數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shǎoshù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591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minorit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 few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開墾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kāikěn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72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open up land for farming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將軍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jiāngjūn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general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軍人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jūnrén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64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military service member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建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95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build (Classical Chinese)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平原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píngyuán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848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ﬂatland, plains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人口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rénkǒu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30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population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血統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xiětǒng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55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blood, bloodline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嘍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lou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3546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a sentence-ﬁnal particle meaning 'in that case'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孫子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sūnzi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1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grandson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領土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lǐngtǔ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33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territory (of a nation)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男性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nánxìng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81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male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禁止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jìnzhǐ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02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forbid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娶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301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take a woman in marriage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相信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xiāngxìn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539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believe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重建</a:t>
            </a:r>
            <a:endParaRPr sz="1480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chóngjiàn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60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rebuild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精彩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jīngcǎi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3050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splendid, brilliant as (of a performance)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50217" y="942851"/>
            <a:ext cx="73240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  <a:p>
            <a:pPr marR="12725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紅毛城</a:t>
            </a:r>
            <a:endParaRPr sz="14800">
              <a:latin typeface="標楷體"/>
              <a:cs typeface="標楷體"/>
            </a:endParaRPr>
          </a:p>
          <a:p>
            <a:pPr marR="1271905" algn="ctr">
              <a:lnSpc>
                <a:spcPct val="100000"/>
              </a:lnSpc>
              <a:spcBef>
                <a:spcPts val="655"/>
              </a:spcBef>
              <a:tabLst>
                <a:tab pos="3834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Hóngmáo	chéng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1860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Fort Santo Domingo, lit. red-hair city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東方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Dōngfāng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7157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East, the Orient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淡水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Dànshuǐ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17039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6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amsui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漢人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7513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Hàn	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5031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Han-ethnic Chinese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055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鄭成功</a:t>
            </a:r>
            <a:endParaRPr sz="1480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  <a:tabLst>
                <a:tab pos="2564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	Chénggōng</a:t>
            </a:r>
            <a:endParaRPr sz="7200">
              <a:latin typeface="Times New Roman"/>
              <a:cs typeface="Times New Roman"/>
            </a:endParaRPr>
          </a:p>
          <a:p>
            <a:pPr marL="520700" indent="-508000">
              <a:lnSpc>
                <a:spcPct val="100000"/>
              </a:lnSpc>
              <a:spcBef>
                <a:spcPts val="4815"/>
              </a:spcBef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Koxinga, 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國姓爺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1624-1662, who ruled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64985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 against the Manchu sovereignty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91196" y="942851"/>
            <a:ext cx="62833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>
              <a:latin typeface="Times New Roman"/>
              <a:cs typeface="Times New Roman"/>
            </a:endParaRPr>
          </a:p>
          <a:p>
            <a:pPr marR="23133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明朝</a:t>
            </a:r>
            <a:endParaRPr sz="14800">
              <a:latin typeface="標楷體"/>
              <a:cs typeface="標楷體"/>
            </a:endParaRPr>
          </a:p>
          <a:p>
            <a:pPr marR="2313305" algn="ctr">
              <a:lnSpc>
                <a:spcPct val="100000"/>
              </a:lnSpc>
              <a:spcBef>
                <a:spcPts val="655"/>
              </a:spcBef>
              <a:tabLst>
                <a:tab pos="2209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Míng	cháo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082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Ming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Dynast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1368-1644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中南美洲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39370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Zhōngnán	Měizhōu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49466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Central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and South</a:t>
            </a:r>
            <a:r>
              <a:rPr sz="3200" spc="-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America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7546" y="942851"/>
            <a:ext cx="6207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I-37</a:t>
            </a:r>
            <a:endParaRPr sz="3000">
              <a:latin typeface="Times New Roman"/>
              <a:cs typeface="Times New Roman"/>
            </a:endParaRPr>
          </a:p>
          <a:p>
            <a:pPr marL="247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清朝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  <a:tabLst>
                <a:tab pos="20694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Qīng	cháo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250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Qing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Dynast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1644-19</a:t>
            </a:r>
            <a:r>
              <a:rPr sz="3200" spc="-120" dirty="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大清帝國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920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Dàqīng	dìguó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2429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Qing Empire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I-38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到底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dàodǐ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56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 the end, after all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輪到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lúndào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9442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one's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turn, it's up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300" y="1989799"/>
            <a:ext cx="7645400" cy="2905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0" dirty="0">
                <a:solidFill>
                  <a:srgbClr val="231F20"/>
                </a:solidFill>
                <a:latin typeface="標楷體"/>
                <a:cs typeface="標楷體"/>
              </a:rPr>
              <a:t>十七世紀初</a:t>
            </a:r>
            <a:endParaRPr sz="12000">
              <a:latin typeface="標楷體"/>
              <a:cs typeface="標楷體"/>
            </a:endParaRPr>
          </a:p>
          <a:p>
            <a:pPr algn="ctr">
              <a:lnSpc>
                <a:spcPct val="100000"/>
              </a:lnSpc>
              <a:spcBef>
                <a:spcPts val="2060"/>
              </a:spcBef>
              <a:tabLst>
                <a:tab pos="2007235" algn="l"/>
                <a:tab pos="381127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shíqī	shìjì	chū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4905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early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17th century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I-40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打敗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091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	bài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443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defeat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300" y="1989799"/>
            <a:ext cx="7645400" cy="2905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0" dirty="0">
                <a:solidFill>
                  <a:srgbClr val="231F20"/>
                </a:solidFill>
                <a:latin typeface="標楷體"/>
                <a:cs typeface="標楷體"/>
              </a:rPr>
              <a:t>十七世紀末</a:t>
            </a:r>
            <a:endParaRPr sz="12000">
              <a:latin typeface="標楷體"/>
              <a:cs typeface="標楷體"/>
            </a:endParaRPr>
          </a:p>
          <a:p>
            <a:pPr algn="ctr">
              <a:lnSpc>
                <a:spcPct val="100000"/>
              </a:lnSpc>
              <a:spcBef>
                <a:spcPts val="2060"/>
              </a:spcBef>
              <a:tabLst>
                <a:tab pos="2007235" algn="l"/>
                <a:tab pos="381127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shíqī	shìjì	mò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2651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late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17th century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I-42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餐桌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cānzhuō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21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dining table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中式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Zhōngshì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03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Chinese-style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套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84275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set of (books, clothes, equipment etc)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5947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燒餅</a:t>
            </a:r>
            <a:endParaRPr sz="14800" dirty="0">
              <a:latin typeface="標楷體"/>
              <a:cs typeface="標楷體"/>
            </a:endParaRPr>
          </a:p>
          <a:p>
            <a:pPr marR="7366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shāobǐng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N) clay oven sesame seed biscuits, like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Indian</a:t>
            </a:r>
            <a:r>
              <a:rPr lang="zh-TW" altLang="en-US" sz="3200" dirty="0">
                <a:solidFill>
                  <a:srgbClr val="231F20"/>
                </a:solidFill>
                <a:latin typeface="標楷體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標楷體"/>
                <a:cs typeface="Times New Roman"/>
              </a:rPr>
              <a:t>‘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nan’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油條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yóutiáo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059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deep-fried dough sticks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飯糰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fàntuán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78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rice rolls with various ﬁllings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世紀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shìjì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100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century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豆漿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dòujiāng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031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soy milk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內戰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nèizhàn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24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civil war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人民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rénmín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72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 people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攤子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tānzi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695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roadside stand, vendor's stall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菜單</a:t>
            </a:r>
            <a:endParaRPr sz="14800">
              <a:latin typeface="標楷體"/>
              <a:cs typeface="標楷體"/>
            </a:endParaRPr>
          </a:p>
          <a:p>
            <a:pPr marR="24574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càidān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4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menu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蘿蔔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luóbo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92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daikon radish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接著</a:t>
            </a:r>
            <a:endParaRPr sz="1480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jiēzhe</a:t>
            </a:r>
            <a:endParaRPr sz="7200">
              <a:latin typeface="Times New Roman"/>
              <a:cs typeface="Times New Roman"/>
            </a:endParaRPr>
          </a:p>
          <a:p>
            <a:pPr marR="269875" algn="ctr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to continue, to pick up where something left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474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oﬀ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04591" y="942851"/>
            <a:ext cx="63334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3901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戰爭</a:t>
            </a:r>
            <a:endParaRPr sz="14800">
              <a:latin typeface="標楷體"/>
              <a:cs typeface="標楷體"/>
            </a:endParaRPr>
          </a:p>
          <a:p>
            <a:pPr marR="23895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zhànzhēng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00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war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不斷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búduàn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551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continual, incessant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遷移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qiānyí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396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migrate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貿易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màoyì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3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trade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多半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duōbàn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1734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mostl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in the majority of cases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困難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kùnnán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196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diﬃcult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節儉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jiéjiǎn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19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frugal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主婦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zhǔfù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61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housewife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煎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1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pan fry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菜色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càisè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77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variety of dishes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以及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yǐjí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58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and, as well as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美味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měiwèi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17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delicious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點心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diǎnxīn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78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desserts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日式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Rìshì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384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Japanese-style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商業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shāngyè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643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commerce, business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飲食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yǐnshí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91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food, diet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深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6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deep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蔣介石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158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Jiǎng	Jièshí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086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Chiang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Kai-Shek, 1887-1975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/>
              <a:t>國共內戰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3299" y="3967923"/>
            <a:ext cx="8303501" cy="23555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34695">
              <a:lnSpc>
                <a:spcPct val="100000"/>
              </a:lnSpc>
              <a:tabLst>
                <a:tab pos="2538095" algn="l"/>
                <a:tab pos="479806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Guó	Gòng	nèizhàn</a:t>
            </a:r>
            <a:endParaRPr sz="7200" dirty="0">
              <a:latin typeface="Times New Roman"/>
              <a:cs typeface="Times New Roman"/>
            </a:endParaRPr>
          </a:p>
          <a:p>
            <a:pPr marL="12700" marR="5080">
              <a:lnSpc>
                <a:spcPct val="73800"/>
              </a:lnSpc>
              <a:spcBef>
                <a:spcPts val="4405"/>
              </a:spcBef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r>
              <a:rPr sz="3000" dirty="0">
                <a:solidFill>
                  <a:srgbClr val="231F20"/>
                </a:solidFill>
                <a:latin typeface="Times New Roman"/>
                <a:cs typeface="Times New Roman"/>
              </a:rPr>
              <a:t>the Chinese Civil</a:t>
            </a:r>
            <a:r>
              <a:rPr sz="30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000" spc="-26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000" dirty="0">
                <a:solidFill>
                  <a:srgbClr val="231F20"/>
                </a:solidFill>
                <a:latin typeface="Times New Roman"/>
                <a:cs typeface="Times New Roman"/>
              </a:rPr>
              <a:t>ar (i.e., between the Kuomintang and the Communists), 1927-1937</a:t>
            </a:r>
            <a:r>
              <a:rPr sz="30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zh-TW" altLang="en-US" sz="30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0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1945-1950</a:t>
            </a:r>
            <a:endParaRPr lang="zh-TW" altLang="en-US" sz="3000" dirty="0" smtClean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客家人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22085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Kèjiā	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1874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Hakka people, a branch of Han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閩南人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3072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Mǐnnán	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9946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Southern Min people, also called Hokkien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蛋餅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dàn	bǐng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196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egg wrap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打輸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  <a:tabLst>
                <a:tab pos="1091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	shū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130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be defeated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擺攤子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bǎi	tānzi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335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set up a vendor's stall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蘿蔔糕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311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luóbo	gāo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41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daikon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cakes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利益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lìyì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58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gains, beneﬁt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烹飪課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31737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pēngrèn	kè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49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cooking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class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曬乾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  <a:tabLst>
                <a:tab pos="17011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shài	gān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590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sun dry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各種各樣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3326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gèzhǒng	gèyàng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26898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various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types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殖民統治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27692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zhímín	tǒngzhì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7280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colonise and rule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味噌湯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3275329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wèizēng	tāng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564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miso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soup (Japanese food)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蘿蔔乾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311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luóbo	gān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768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dried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daikon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進一步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193800" algn="l"/>
                <a:tab pos="2133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	yī	bù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95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further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派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118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send, dispatch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757</Words>
  <Application>Microsoft Office PowerPoint</Application>
  <PresentationFormat>如螢幕大小 (4:3)</PresentationFormat>
  <Paragraphs>347</Paragraphs>
  <Slides>86</Slides>
  <Notes>86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86</vt:i4>
      </vt:variant>
    </vt:vector>
  </HeadingPairs>
  <TitlesOfParts>
    <vt:vector size="92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第十一課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中南美洲 Zhōngnán Měizhōu</vt:lpstr>
      <vt:lpstr>PowerPoint 簡報</vt:lpstr>
      <vt:lpstr>大清帝國 Dàqīng dìguó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各種各樣 gèzhǒng gèyàng</vt:lpstr>
      <vt:lpstr>殖民統治 zhímín tǒngzhì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第十一課</dc:title>
  <cp:lastModifiedBy>Windows 使用者</cp:lastModifiedBy>
  <cp:revision>1</cp:revision>
  <dcterms:created xsi:type="dcterms:W3CDTF">2017-05-11T17:07:05Z</dcterms:created>
  <dcterms:modified xsi:type="dcterms:W3CDTF">2017-05-12T05:35:14Z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