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7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81.xml" ContentType="application/vnd.openxmlformats-officedocument.presentationml.notesSlide+xml"/>
  <Override PartName="/ppt/notesSlides/notesSlide82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8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  <p:sldId id="332" r:id="rId78"/>
    <p:sldId id="333" r:id="rId79"/>
    <p:sldId id="334" r:id="rId80"/>
    <p:sldId id="335" r:id="rId81"/>
    <p:sldId id="336" r:id="rId82"/>
    <p:sldId id="337" r:id="rId83"/>
    <p:sldId id="338" r:id="rId84"/>
    <p:sldId id="339" r:id="rId85"/>
    <p:sldId id="340" r:id="rId86"/>
    <p:sldId id="341" r:id="rId8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21413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viewProps" Target="viewProps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71362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49300" y="2129498"/>
            <a:ext cx="7645400" cy="1270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00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24532" y="3967923"/>
            <a:ext cx="7494935" cy="914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200" b="0" i="0">
                <a:solidFill>
                  <a:srgbClr val="075295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66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14557" y="1839216"/>
            <a:ext cx="8314885" cy="1847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66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5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5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5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5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1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5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4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87299" y="3006899"/>
            <a:ext cx="23114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我想做自己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3692041"/>
            <a:ext cx="32461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Just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W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ant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to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Myself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第八課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in fact, actually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公務員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17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gōngwù	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civil servant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476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343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煩</a:t>
            </a:r>
            <a:endParaRPr sz="14800">
              <a:latin typeface="標楷體"/>
              <a:cs typeface="標楷體"/>
            </a:endParaRPr>
          </a:p>
          <a:p>
            <a:pPr marR="3334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55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 "drag", a pain in the neck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聽話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tīnghuà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36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to listen, to obey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失業率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shīyèlǜ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047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unemployment 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門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824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academic courses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讀書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dúshū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29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study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xuéfēn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(academic) credits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77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(courses)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專心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zhuānxīn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3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focus on, concentrate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整夜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5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all night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修課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xiūkè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9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class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輔系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fǔxì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25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minor (in college)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瘋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83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go craz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be insane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誇張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kuāzhāng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exaggerated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舉行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jǔxíng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1201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hold (a conference, exhibition)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遺憾</a:t>
            </a:r>
            <a:endParaRPr sz="1480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yíhàn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regretful (that something undesirable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3326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happened), a pit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shame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兒子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256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qíwàng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2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expectations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狀元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zhuàngyuán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top-ranking in a public exam (originally the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26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person with the highest marks on the imperial test)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努力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nǔlì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095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diligent 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turn on, to power 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怎麼回事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61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zěnme	huíshì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9584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What's wrong?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大喊大叫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41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dàhǎn	dàjiào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4964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yell, yelling, shouting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期中考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317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qízhōng	kǎo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83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mid-term exam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密集班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7024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mìjí	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35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intensive course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畢業展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bìyè	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20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graduation exhibition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服裝設計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363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fúzhuāng	shèjì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8930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fashion design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醫學系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259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yīxué	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935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department of medicine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96663" y="1989799"/>
            <a:ext cx="8151495" cy="282511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行行出狀元</a:t>
            </a:r>
            <a:endParaRPr sz="12000">
              <a:latin typeface="標楷體"/>
              <a:cs typeface="標楷體"/>
            </a:endParaRPr>
          </a:p>
          <a:p>
            <a:pPr algn="ctr">
              <a:lnSpc>
                <a:spcPct val="100000"/>
              </a:lnSpc>
              <a:spcBef>
                <a:spcPts val="2860"/>
              </a:spcBef>
              <a:tabLst>
                <a:tab pos="3152775" algn="l"/>
                <a:tab pos="4443730" algn="l"/>
              </a:tabLst>
            </a:pPr>
            <a:r>
              <a:rPr sz="6000" dirty="0">
                <a:solidFill>
                  <a:srgbClr val="075295"/>
                </a:solidFill>
                <a:latin typeface="Times New Roman"/>
                <a:cs typeface="Times New Roman"/>
              </a:rPr>
              <a:t>hángháng	chū	zhuàngyuán</a:t>
            </a:r>
            <a:endParaRPr sz="60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9512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there is a leader in every industry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冠軍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guànjūn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77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champion, championship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大賽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dàsài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583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 majo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usually international, competition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燈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30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light, lamp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通過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tōngguò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25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pass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高級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78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high level, advanced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碩士</a:t>
            </a:r>
            <a:endParaRPr sz="14800">
              <a:latin typeface="標楷體"/>
              <a:cs typeface="標楷體"/>
            </a:endParaRPr>
          </a:p>
          <a:p>
            <a:pPr marR="2370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shuòshì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9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master's degree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面試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miànshì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interview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卻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but, yet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國中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guózhōng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55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junior middle school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學歷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educational background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拒絕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jùjué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reject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引起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yǐnqǐ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3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stir up, generate, cause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彈性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tánxìng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720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ﬂexibility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電玩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diànwán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1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video game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改變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61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unde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change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制度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system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基礎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jīchǔ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45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foundation, fundamentals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47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earnest, serious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gōngpíng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135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fair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2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born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17874" y="942851"/>
            <a:ext cx="5419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303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窮</a:t>
            </a:r>
            <a:endParaRPr sz="14800">
              <a:latin typeface="標楷體"/>
              <a:cs typeface="標楷體"/>
            </a:endParaRPr>
          </a:p>
          <a:p>
            <a:pPr marR="3303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父親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8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母親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mǔqīn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xuétú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83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apprentice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球賽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qiúsài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ball game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吃苦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chīkǔ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6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(Vs-sep) experience tough times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明白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míngbái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3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understand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當兵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dāngbīng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7455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be a soldie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do military service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認字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rènzì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59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learn characters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烘焙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hōngbèi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76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學習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xuéxí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900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study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技術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skills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藝術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yìshù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經過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jīngguò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after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終於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7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ﬁnally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激動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26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excited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億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6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100 million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夢想</a:t>
            </a:r>
            <a:endParaRPr sz="1480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mèngxiǎng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496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dream, ideals (not during sleep)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chéngwéi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企業家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qìyèjiā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entrepreneur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76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branch store, branch oﬃce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原因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19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reason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錄取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lùqǔ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872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accept (application), to admit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II-40</a:t>
            </a:r>
            <a:endParaRPr sz="300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成功</a:t>
            </a:r>
            <a:endParaRPr sz="1480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19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successful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鼓勵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8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encourage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吳寶春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	Bǎochūn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92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 famous baker from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喊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911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yell, shout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新加坡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Xīnjiāpō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8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Singapore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日文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Rìwén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6288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language or writing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1990"/>
              </a:lnSpc>
            </a:pPr>
            <a:r>
              <a:rPr dirty="0"/>
              <a:t>世界麵包大賽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745018"/>
            <a:ext cx="43122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Bakery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60" dirty="0">
                <a:solidFill>
                  <a:srgbClr val="231F20"/>
                </a:solidFill>
                <a:latin typeface="Times New Roman"/>
                <a:cs typeface="Times New Roman"/>
              </a:rPr>
              <a:t>W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orld Cup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ubTitle" idx="4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8605"/>
              </a:lnSpc>
              <a:tabLst>
                <a:tab pos="2222500" algn="l"/>
                <a:tab pos="5600065" algn="l"/>
              </a:tabLst>
            </a:pPr>
            <a:r>
              <a:rPr dirty="0"/>
              <a:t>shìjiè	miànbāo	dàsài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II-45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23010" marR="5080" indent="-1210945">
              <a:lnSpc>
                <a:spcPct val="100000"/>
              </a:lnSpc>
            </a:pPr>
            <a:r>
              <a:rPr dirty="0">
                <a:latin typeface="Times New Roman"/>
                <a:cs typeface="Times New Roman"/>
              </a:rPr>
              <a:t>EMBA</a:t>
            </a:r>
            <a:r>
              <a:rPr dirty="0"/>
              <a:t>（高級管理人員 工商管理碩士）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2621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Administration)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56101"/>
            <a:ext cx="8336280" cy="214161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628900" marR="5080" indent="-2574925">
              <a:lnSpc>
                <a:spcPct val="100000"/>
              </a:lnSpc>
            </a:pPr>
            <a:r>
              <a:rPr sz="4000" dirty="0">
                <a:solidFill>
                  <a:srgbClr val="075295"/>
                </a:solidFill>
                <a:latin typeface="Times New Roman"/>
                <a:cs typeface="Times New Roman"/>
              </a:rPr>
              <a:t>EMBA (gāojí guǎnlǐ rényuán gōngshāng </a:t>
            </a:r>
            <a:r>
              <a:rPr sz="4000" dirty="0" err="1">
                <a:solidFill>
                  <a:srgbClr val="075295"/>
                </a:solidFill>
                <a:latin typeface="Times New Roman"/>
                <a:cs typeface="Times New Roman"/>
              </a:rPr>
              <a:t>guǎnlǐ</a:t>
            </a:r>
            <a:r>
              <a:rPr sz="400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4000" dirty="0" err="1" smtClean="0">
                <a:solidFill>
                  <a:srgbClr val="075295"/>
                </a:solidFill>
                <a:latin typeface="Times New Roman"/>
                <a:cs typeface="Times New Roman"/>
              </a:rPr>
              <a:t>shuòshì</a:t>
            </a:r>
            <a:r>
              <a:rPr sz="4000" dirty="0" smtClean="0">
                <a:solidFill>
                  <a:srgbClr val="075295"/>
                </a:solidFill>
                <a:latin typeface="Times New Roman"/>
                <a:cs typeface="Times New Roman"/>
              </a:rPr>
              <a:t>)</a:t>
            </a:r>
            <a:endParaRPr sz="4000" dirty="0" smtClean="0">
              <a:latin typeface="Times New Roman"/>
              <a:cs typeface="Times New Roman"/>
            </a:endParaRPr>
          </a:p>
          <a:p>
            <a:pPr marL="12700">
              <a:lnSpc>
                <a:spcPts val="3835"/>
              </a:lnSpc>
              <a:spcBef>
                <a:spcPts val="3325"/>
              </a:spcBef>
              <a:buClr>
                <a:srgbClr val="231F20"/>
              </a:buClr>
              <a:tabLst>
                <a:tab pos="520700" algn="l"/>
              </a:tabLst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EMBA</a:t>
            </a:r>
            <a:r>
              <a:rPr sz="3200" spc="-18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(Executive Master of Business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II-46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小時候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	shíhòu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9694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in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one's childhood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大開眼界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20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dàkāi	yǎnjiè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73773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have one's eyes opened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II-48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70000" y="1811998"/>
            <a:ext cx="6604000" cy="347531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X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分之</a:t>
            </a:r>
            <a:r>
              <a:rPr sz="14800" spc="-37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sz="14800" dirty="0">
                <a:solidFill>
                  <a:srgbClr val="231F20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Y</a:t>
            </a:r>
            <a:endParaRPr sz="148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33655" algn="ctr">
              <a:lnSpc>
                <a:spcPct val="100000"/>
              </a:lnSpc>
              <a:spcBef>
                <a:spcPts val="655"/>
              </a:spcBef>
              <a:tabLst>
                <a:tab pos="922019" algn="l"/>
                <a:tab pos="231838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	fēn	zhī</a:t>
            </a:r>
            <a:r>
              <a:rPr sz="7200" spc="-27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endParaRPr sz="72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794829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6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pattern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for indicating percentages or fractions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公職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gōngzhí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69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government posts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802</Words>
  <Application>Microsoft Office PowerPoint</Application>
  <PresentationFormat>如螢幕大小 (4:3)</PresentationFormat>
  <Paragraphs>347</Paragraphs>
  <Slides>86</Slides>
  <Notes>86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86</vt:i4>
      </vt:variant>
    </vt:vector>
  </HeadingPairs>
  <TitlesOfParts>
    <vt:vector size="92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怎麼回事 zěnme huíshì</vt:lpstr>
      <vt:lpstr>大喊大叫 dàhǎn dàjiào</vt:lpstr>
      <vt:lpstr>PowerPoint 簡報</vt:lpstr>
      <vt:lpstr>PowerPoint 簡報</vt:lpstr>
      <vt:lpstr>PowerPoint 簡報</vt:lpstr>
      <vt:lpstr>服裝設計 fúzhuāng shèjì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世界麵包大賽</vt:lpstr>
      <vt:lpstr>PowerPoint 簡報</vt:lpstr>
      <vt:lpstr>PowerPoint 簡報</vt:lpstr>
      <vt:lpstr>大開眼界 dàkāi yǎnjiè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2017-05-11T17:04:10Z</dcterms:created>
  <dcterms:modified xsi:type="dcterms:W3CDTF">2017-05-11T09:20:50Z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