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390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176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157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647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309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65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5743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51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42210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502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493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1522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1/10/2018</a:t>
            </a:fld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616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965200" y="4978400"/>
            <a:ext cx="469900" cy="11938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9400"/>
              </a:lnSpc>
              <a:tabLst/>
            </a:pPr>
            <a:r>
              <a:rPr lang="en-US" altLang="zh-CN" sz="5815" b="1" i="1" dirty="0" smtClean="0">
                <a:solidFill>
                  <a:srgbClr val="FFFFFF"/>
                </a:solidFill>
                <a:latin typeface="Yu Gothic UI Semibold" pitchFamily="18" charset="0"/>
                <a:cs typeface="Yu Gothic UI Semibold" pitchFamily="18" charset="0"/>
              </a:rPr>
              <a:t>3</a:t>
            </a:r>
          </a:p>
        </p:txBody>
      </p:sp>
      <p:sp>
        <p:nvSpPr>
          <p:cNvPr id="3" name="TextBox 1"/>
          <p:cNvSpPr txBox="1"/>
          <p:nvPr/>
        </p:nvSpPr>
        <p:spPr>
          <a:xfrm>
            <a:off x="2095500" y="2413000"/>
            <a:ext cx="1736053" cy="173893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/>
            </a:pPr>
            <a:r>
              <a:rPr lang="en-US" altLang="zh-CN" sz="3000" dirty="0" smtClean="0">
                <a:solidFill>
                  <a:srgbClr val="C95106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第一課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1000"/>
              </a:lnSpc>
            </a:pPr>
            <a:endParaRPr lang="en-US" altLang="zh-CN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ts val="3700"/>
              </a:lnSpc>
              <a:tabLst/>
            </a:pPr>
            <a:r>
              <a:rPr lang="en-US" altLang="zh-CN" sz="3600" dirty="0" smtClean="0">
                <a:solidFill>
                  <a:srgbClr val="231F20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標楷體" pitchFamily="18" charset="0"/>
              </a:rPr>
              <a:t>開學了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/>
            </a:pP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School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E88407"/>
                </a:solidFill>
                <a:latin typeface="Times New Roman" pitchFamily="18" charset="0"/>
                <a:cs typeface="Times New Roman" pitchFamily="18" charset="0"/>
              </a:rPr>
              <a:t>Starts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whether or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我爸爸不管工作忙不忙，天天都去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健身房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運動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不管那裡的環境怎麼樣，他都要搬去那裡。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不管蒸魚還是炸魚，我都不吃。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不管上幾點的課，他都會遲到。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不管媽媽同不同意，我都要去美國念書。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2234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不管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都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/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  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regardless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of whether or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not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8650" y="1828800"/>
            <a:ext cx="78867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Interrogative pronouns like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什麼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哪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要是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你有問題，不管什麼時候都可以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打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電話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給我。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A-not-A question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不管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父母同不同意，他都要念會計系。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Choice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question</a:t>
            </a:r>
          </a:p>
          <a:p>
            <a:pPr marL="0" indent="0">
              <a:buNone/>
            </a:pP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老師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說不管天氣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好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還是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壞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，學生都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不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zh-TW" sz="3200" smtClean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可以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遲到。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59165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的話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supposing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49224" y="1828800"/>
            <a:ext cx="78867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酸辣湯太辣的話，你就別喝了。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你想轉系的話，最好先跟父母討論。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學生要參加社團的話，得先上網填申請表。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我覺得外語能力不錯的話，念國際關係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系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比較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適合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美美說拿到獎學金的話，就請我們看電影。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383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的話  </a:t>
            </a:r>
            <a:r>
              <a:rPr lang="en-US" altLang="zh-TW" sz="3200" b="1" i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if, supposing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如果你覺得這裡太吵的話，我們可以換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個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地方繼續聊。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要是爸爸給我的生活費不夠的話，我就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去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打工。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15448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不到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less than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博物院的人說不到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6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歲的小孩子，不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可以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進去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參觀。</a:t>
            </a:r>
            <a:endParaRPr lang="en-US" altLang="zh-TW" sz="3200" b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這支手機不到五千塊，真便宜。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老師說成績不到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85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分，不可以申請獎學金。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安德思來台灣還不到半年，就認識了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不少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台灣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朋友。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昨天的作業那麼多，可是羅珊蒂不到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一個</a:t>
            </a:r>
            <a:endParaRPr lang="en-US" altLang="zh-TW" sz="3200" dirty="0" smtClean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en-US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zh-TW" altLang="en-US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</a:t>
            </a:r>
            <a:r>
              <a:rPr lang="zh-TW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小時</a:t>
            </a:r>
            <a:r>
              <a:rPr lang="zh-TW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就寫完了。</a:t>
            </a:r>
            <a:endParaRPr lang="en-US" altLang="zh-TW" sz="32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zh-TW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5051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差一點（就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前天的演講真沒意思，我差一點睡著了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上次我哥哥去爬山的時候，差一點迷路。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為了健康，他差一點就搬到鄉下去住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上個星期他在圖書館念書，背包差一點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被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偷走。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王月文的生日，我差一點就忘了送她禮物。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70388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III.	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差一點（就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）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…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almost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Usage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外面的雨很大，我差一點來不了。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他昨天告訴我的事情，我差不多都忘了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463013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IV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恐怕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probably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壓力太大，恐怕會影響身體健康。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網路雖然把世界變小了，但是人跟人的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關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係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恐怕更遠了。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我租的房子，合約快到期了，恐怕得搬家。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走快一點吧。去晚了，恐怕小陳會生氣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明天的報告，我還沒準備好，今天恐怕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得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熬夜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35857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.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好不容易  </a:t>
            </a:r>
            <a:r>
              <a:rPr lang="en-US" altLang="zh-TW" sz="32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finally managed to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爸爸好不容易才答應讓我去美國念書，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一定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要更用功。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好不容易拿到獎學金，怎麼就要回國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了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下了兩星期的雨，今天好不容易才停。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好不容易看到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一雙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(</a:t>
            </a:r>
            <a:r>
              <a:rPr lang="en-US" altLang="zh-TW" sz="3200" dirty="0" err="1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shuāng</a:t>
            </a:r>
            <a:r>
              <a:rPr lang="en-US" altLang="zh-TW" sz="32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, pair) 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喜歡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鞋子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，沒想到這麼貴。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他做了一大碗豬腳麵線，我好不容易才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吃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50067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VI.	Instantly without Prior Warning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with</a:t>
            </a:r>
            <a:b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</a:b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</a:t>
            </a:r>
            <a:r>
              <a:rPr lang="en-US" altLang="zh-TW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     </a:t>
            </a:r>
            <a:r>
              <a:rPr lang="zh-TW" altLang="en-US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說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r>
              <a:rPr lang="zh-TW" altLang="en-US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就</a:t>
            </a:r>
            <a:r>
              <a:rPr lang="en-US" altLang="zh-TW" sz="3200" b="1" dirty="0">
                <a:solidFill>
                  <a:schemeClr val="accent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…</a:t>
            </a:r>
            <a:endParaRPr lang="zh-TW" altLang="en-US" sz="3200" b="1" i="1" dirty="0">
              <a:solidFill>
                <a:schemeClr val="accent2">
                  <a:lumMod val="75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zh-TW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Function</a:t>
            </a:r>
            <a:r>
              <a:rPr lang="zh-TW" altLang="zh-TW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：</a:t>
            </a:r>
            <a:endParaRPr lang="en-US" altLang="zh-TW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zh-TW" altLang="zh-TW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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你不喜歡你的班嗎？怎麼說換班就換班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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台北的天氣真奇怪，說下雨就下雨。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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小明怎麼了？怎麼說走就走？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b="1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  <a:sym typeface="Wingdings" panose="05000000000000000000" pitchFamily="2" charset="2"/>
              </a:rPr>
              <a:t>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美美上個月剛來台灣，怎麼說回國就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回國</a:t>
            </a:r>
            <a:r>
              <a:rPr lang="zh-TW" altLang="en-US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？</a:t>
            </a:r>
            <a:endParaRPr lang="en-US" altLang="zh-TW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200" dirty="0" smtClean="0">
                <a:solidFill>
                  <a:schemeClr val="accent1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  <a:sym typeface="Wingdings" panose="05000000000000000000" pitchFamily="2" charset="2"/>
              </a:rPr>
              <a:t>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李老師很嚴，常常說考試就考試，學生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都</a:t>
            </a:r>
            <a:endParaRPr lang="en-US" altLang="zh-TW" sz="32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en-US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zh-TW" sz="32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覺得</a:t>
            </a:r>
            <a:r>
              <a:rPr lang="zh-TW" altLang="zh-TW" sz="3200" dirty="0">
                <a:latin typeface="標楷體" panose="03000509000000000000" pitchFamily="65" charset="-120"/>
                <a:ea typeface="標楷體" panose="03000509000000000000" pitchFamily="65" charset="-120"/>
              </a:rPr>
              <a:t>壓力很大。</a:t>
            </a:r>
            <a:endParaRPr lang="zh-TW" altLang="en-US" sz="3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83974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</TotalTime>
  <Words>708</Words>
  <Application>Microsoft Office PowerPoint</Application>
  <PresentationFormat>如螢幕大小 (4:3)</PresentationFormat>
  <Paragraphs>88</Paragraphs>
  <Slides>11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9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21" baseType="lpstr">
      <vt:lpstr>等线</vt:lpstr>
      <vt:lpstr>Yu Gothic UI Semibold</vt:lpstr>
      <vt:lpstr>新細明體</vt:lpstr>
      <vt:lpstr>標楷體</vt:lpstr>
      <vt:lpstr>Arial</vt:lpstr>
      <vt:lpstr>Calibri</vt:lpstr>
      <vt:lpstr>Calibri Light</vt:lpstr>
      <vt:lpstr>Times New Roman</vt:lpstr>
      <vt:lpstr>Wingdings</vt:lpstr>
      <vt:lpstr>Office 佈景主題</vt:lpstr>
      <vt:lpstr>PowerPoint 簡報</vt:lpstr>
      <vt:lpstr>I. …的話  if, supposing</vt:lpstr>
      <vt:lpstr>I. …的話  if, supposing</vt:lpstr>
      <vt:lpstr>II. 不到  less than</vt:lpstr>
      <vt:lpstr>III. 差一點（就）… almost</vt:lpstr>
      <vt:lpstr>III. 差一點（就）… almost</vt:lpstr>
      <vt:lpstr>IV. 恐怕…   probably</vt:lpstr>
      <vt:lpstr>V. 好不容易  finally managed to</vt:lpstr>
      <vt:lpstr>VI. Instantly without Prior Warning with       說…就…</vt:lpstr>
      <vt:lpstr>VII. 不管…都…            regardless of whether or not</vt:lpstr>
      <vt:lpstr>VII. 不管…都…            regardless of whether or not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admin</cp:lastModifiedBy>
  <cp:revision>16</cp:revision>
  <dcterms:created xsi:type="dcterms:W3CDTF">2006-08-16T00:00:00Z</dcterms:created>
  <dcterms:modified xsi:type="dcterms:W3CDTF">2018-01-10T04:40:12Z</dcterms:modified>
</cp:coreProperties>
</file>