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3205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6830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我愛台灣的人情味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79412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I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Love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45" dirty="0">
                <a:solidFill>
                  <a:srgbClr val="075295"/>
                </a:solidFill>
                <a:latin typeface="Times New Roman"/>
                <a:cs typeface="Times New Roman"/>
              </a:rPr>
              <a:t>T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aiwanese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Hospitality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第四課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耐心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nàixīn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45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patience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感動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gǎndòng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48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to be touched, moved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272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14547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擔仔麵</a:t>
            </a:r>
            <a:endParaRPr sz="14800">
              <a:latin typeface="標楷體"/>
              <a:cs typeface="標楷體"/>
            </a:endParaRPr>
          </a:p>
          <a:p>
            <a:pPr marR="145415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dànzǎimiàn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4834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danzai noodles (special dish from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ainan)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招牌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zhāopái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60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store sign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當地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dāngdì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16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local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67646" y="942851"/>
            <a:ext cx="54070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31896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賺</a:t>
            </a:r>
            <a:endParaRPr sz="14800">
              <a:latin typeface="標楷體"/>
              <a:cs typeface="標楷體"/>
            </a:endParaRPr>
          </a:p>
          <a:p>
            <a:pPr marR="31896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084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earn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而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ér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663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on the other hand, rathe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交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4899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make (friends)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理想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lǐxiǎng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03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ideals, aspirations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剛剛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gānggang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86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just now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愛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80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love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改天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gǎitiān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80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some other day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無聊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wúliáo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46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boring, dull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東區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dōngqū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250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East District (of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aipei)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煙火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yānhuǒ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ﬁreworks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912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1054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跨年</a:t>
            </a:r>
            <a:endParaRPr sz="14800">
              <a:latin typeface="標楷體"/>
              <a:cs typeface="標楷體"/>
            </a:endParaRPr>
          </a:p>
          <a:p>
            <a:pPr marR="1047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kuànián</a:t>
            </a:r>
            <a:endParaRPr sz="7200">
              <a:latin typeface="Times New Roman"/>
              <a:cs typeface="Times New Roman"/>
            </a:endParaRPr>
          </a:p>
          <a:p>
            <a:pPr marR="231775" algn="ctr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welcome in the (solar) New</a:t>
            </a:r>
            <a:r>
              <a:rPr sz="3200" spc="-12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32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ear (lit. span the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0185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years)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種類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zhǒnglèi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9933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type, category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價錢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jiàqián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368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price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感覺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gǎnjué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855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feeling; a feeling of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雞排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jīpái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02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chicken ﬁllet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口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498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mouthful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人情味</a:t>
            </a:r>
            <a:endParaRPr sz="1480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rénqíngwèi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80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to be hospitable, kind, friendly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紅茶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hóngchá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56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black tea (lit. red tea)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平溪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Píngxī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7377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Pingxi, a town in northern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aiwan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元宵節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3682365" algn="l"/>
              </a:tabLst>
            </a:pPr>
            <a:r>
              <a:rPr sz="7200" spc="-800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uánxiāo	jié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322309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Lantern Festival (15th day of the 1st month)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29147" y="942851"/>
            <a:ext cx="6245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  <a:p>
            <a:pPr marL="62865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孔廟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Kǒngmiào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3377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Confucian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emple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校外教學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31242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xiàowài	jiāoxué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59740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ﬁeld trip, class excursion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碰到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pèngdào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2694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run into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水煎包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31242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shuǐjiān	bāo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8076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pan-fried pork bun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同事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tóngshì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8652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colleague, coworker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美食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měishí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688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delicacies, delicious foods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492648" y="942851"/>
            <a:ext cx="53498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31832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上</a:t>
            </a:r>
            <a:endParaRPr sz="14800">
              <a:latin typeface="標楷體"/>
              <a:cs typeface="標楷體"/>
            </a:endParaRPr>
          </a:p>
          <a:p>
            <a:pPr marR="31832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415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go up 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放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37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release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055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泡</a:t>
            </a:r>
            <a:endParaRPr sz="14800">
              <a:latin typeface="標楷體"/>
              <a:cs typeface="標楷體"/>
            </a:endParaRPr>
          </a:p>
          <a:p>
            <a:pPr marR="7366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pào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steep (tea)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／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soak oneself in, i.e., to bath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3416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錯過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cuòguò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250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(Vpt) to miss (an opportunity)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營業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yíngyè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2861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open for business, in operation (businesses)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夜景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yèjǐng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187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night view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古老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gǔlǎo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9192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ancient, antiquated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古蹟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gǔjī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702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historical site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重視</a:t>
            </a:r>
            <a:endParaRPr sz="14800">
              <a:latin typeface="標楷體"/>
              <a:cs typeface="標楷體"/>
            </a:endParaRPr>
          </a:p>
          <a:p>
            <a:pPr marR="16891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zhòngshì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place emphasis on, to lay stress on, to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90614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value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09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4580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歷史</a:t>
            </a:r>
            <a:endParaRPr sz="14800">
              <a:latin typeface="標楷體"/>
              <a:cs typeface="標楷體"/>
            </a:endParaRPr>
          </a:p>
          <a:p>
            <a:pPr marR="24580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lìshǐ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20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history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風俗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fēngsú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237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customs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習慣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xíguàn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4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habit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天燈</a:t>
            </a:r>
            <a:endParaRPr sz="14800">
              <a:latin typeface="標楷體"/>
              <a:cs typeface="標楷體"/>
            </a:endParaRPr>
          </a:p>
          <a:p>
            <a:pPr marR="23069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tiāndēng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860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sky lantern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道地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dàodì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3393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authentic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粥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8620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congee, watery rice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講究</a:t>
            </a:r>
            <a:endParaRPr sz="1480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jiǎngjiù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be discriminating in, to be discerning,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8091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meticulous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頓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dùn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29360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measure word for the duration of a meal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速度</a:t>
            </a:r>
            <a:endParaRPr sz="14800">
              <a:latin typeface="標楷體"/>
              <a:cs typeface="標楷體"/>
            </a:endParaRPr>
          </a:p>
          <a:p>
            <a:pPr marR="24657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sùdù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67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speed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窄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zhǎi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002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narrow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街道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jiēdào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16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street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蓋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553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build, to erect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待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575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sta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remain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欣賞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xīnshǎng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027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appreciate, to enjoy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願望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yuànwàng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4592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wish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美麗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měilì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942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beautiful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鈴木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Língmù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28802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Japanese last name: Lingmu (Japanese: Suzuki)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5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赤崁樓</a:t>
            </a:r>
            <a:endParaRPr sz="1480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  <a:tabLst>
                <a:tab pos="28702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Chìkǎn	lóu</a:t>
            </a:r>
            <a:endParaRPr sz="7200">
              <a:latin typeface="Times New Roman"/>
              <a:cs typeface="Times New Roman"/>
            </a:endParaRPr>
          </a:p>
          <a:p>
            <a:pPr marR="168275" algn="ctr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1285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Chihkan</a:t>
            </a:r>
            <a:r>
              <a:rPr sz="3200" spc="-6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owe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a.k.a. Fort Provintia </a:t>
            </a:r>
            <a:r>
              <a:rPr sz="3200" spc="-5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stronghold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80829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built by the Dutch, in</a:t>
            </a:r>
            <a:r>
              <a:rPr sz="3200" spc="-65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spc="-225" dirty="0">
                <a:solidFill>
                  <a:srgbClr val="231F20"/>
                </a:solidFill>
                <a:latin typeface="Times New Roman"/>
                <a:cs typeface="Times New Roman"/>
              </a:rPr>
              <a:t>T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ainan, in the 17th century)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留下來</a:t>
            </a:r>
            <a:endParaRPr sz="14800">
              <a:latin typeface="標楷體"/>
              <a:cs typeface="標楷體"/>
            </a:endParaRPr>
          </a:p>
          <a:p>
            <a:pPr marR="1524635" algn="ctr">
              <a:lnSpc>
                <a:spcPct val="100000"/>
              </a:lnSpc>
              <a:spcBef>
                <a:spcPts val="655"/>
              </a:spcBef>
              <a:tabLst>
                <a:tab pos="1193800" algn="l"/>
                <a:tab pos="25400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liú	xià	lái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1688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leave behind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木造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mùzào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81139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wooden; made from wood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非去不可</a:t>
            </a:r>
          </a:p>
          <a:p>
            <a:pPr algn="ctr">
              <a:lnSpc>
                <a:spcPct val="100000"/>
              </a:lnSpc>
              <a:spcBef>
                <a:spcPts val="655"/>
              </a:spcBef>
              <a:tabLst>
                <a:tab pos="2107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fēiqù	bùkě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422719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6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isiting (it) is a must!!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150485" y="942851"/>
            <a:ext cx="787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訊號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xùnhào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59676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signal (data connection)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元宵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yuánxiāo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17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sweet sticky rice dumplings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543547" y="942851"/>
            <a:ext cx="52355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31705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牆</a:t>
            </a:r>
            <a:endParaRPr sz="14800">
              <a:latin typeface="標楷體"/>
              <a:cs typeface="標楷體"/>
            </a:endParaRPr>
          </a:p>
          <a:p>
            <a:pPr marR="31699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qiáng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wall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654</Words>
  <Application>Microsoft Office PowerPoint</Application>
  <PresentationFormat>如螢幕大小 (4:3)</PresentationFormat>
  <Paragraphs>265</Paragraphs>
  <Slides>65</Slides>
  <Notes>65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65</vt:i4>
      </vt:variant>
    </vt:vector>
  </HeadingPairs>
  <TitlesOfParts>
    <vt:vector size="70" baseType="lpstr">
      <vt:lpstr>Yu Gothic UI Semibold</vt:lpstr>
      <vt:lpstr>標楷體</vt:lpstr>
      <vt:lpstr>Calibri</vt:lpstr>
      <vt:lpstr>Times New Roman</vt:lpstr>
      <vt:lpstr>Office Theme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校外教學 xiàowài jiāoxué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非去不可 fēiqù bùkě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1</cp:revision>
  <dcterms:created xsi:type="dcterms:W3CDTF">2017-05-11T16:59:05Z</dcterms:created>
  <dcterms:modified xsi:type="dcterms:W3CDTF">2017-05-11T09:13:24Z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