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heme" Target="theme/theme1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430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534410" cy="989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我要去投票</a:t>
            </a:r>
            <a:endParaRPr sz="3600">
              <a:latin typeface="標楷體"/>
              <a:cs typeface="標楷體"/>
            </a:endParaRPr>
          </a:p>
          <a:p>
            <a:pPr marL="24130">
              <a:lnSpc>
                <a:spcPts val="2870"/>
              </a:lnSpc>
              <a:spcBef>
                <a:spcPts val="1320"/>
              </a:spcBef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I'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m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Going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Cas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My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25" dirty="0">
                <a:solidFill>
                  <a:srgbClr val="075295"/>
                </a:solidFill>
                <a:latin typeface="Times New Roman"/>
                <a:cs typeface="Times New Roman"/>
              </a:rPr>
              <a:t>V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ote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43000" rIns="0" bIns="0" rtlCol="0">
            <a:spAutoFit/>
          </a:bodyPr>
          <a:lstStyle/>
          <a:p>
            <a:pPr marL="131191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第十二課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勸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9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persuade, to 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而已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éryǐ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451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onl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merely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民主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mínzhǔ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54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democratic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表達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biǎodá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27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express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公共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gōnggòng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2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public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議題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yìtí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4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issue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核能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hénéng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04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nuclear power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電廠</a:t>
            </a:r>
            <a:endParaRPr sz="14800">
              <a:latin typeface="標楷體"/>
              <a:cs typeface="標楷體"/>
            </a:endParaRPr>
          </a:p>
          <a:p>
            <a:pPr marL="133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diànchǎng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21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power plant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由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52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up to, by (a doer)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專家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zhuānjiā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2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expert, specialist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投票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tóupiào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485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vote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全面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quánmiàn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74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comprehensively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民意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29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public will, popular opinion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代表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dàibiǎo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71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representative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處理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chǔlǐ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70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deal with, handle, tackle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917" y="942851"/>
            <a:ext cx="62953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3012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政黨</a:t>
            </a:r>
            <a:endParaRPr sz="14800">
              <a:latin typeface="標楷體"/>
              <a:cs typeface="標楷體"/>
            </a:endParaRPr>
          </a:p>
          <a:p>
            <a:pPr marR="23006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zhèngdǎng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60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political party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難道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7693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Could it be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that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…?, Is it that…?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滿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become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憲法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xiànfǎ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11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constitution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投票權</a:t>
            </a:r>
            <a:endParaRPr sz="1480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  <a:tabLst>
                <a:tab pos="29711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tóupiào	quán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87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right to vote, suﬀrage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選舉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xuǎnjǔ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8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election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抱歉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bàoqiàn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547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sorr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apologetic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權利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quánlì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592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right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表示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biǎoshì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79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mean, indicate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反映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fǎnyìng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40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reﬂect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為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6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for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服務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fúwù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66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serve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職位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zhíwèi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23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position, job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任期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rènqí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86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term of oﬃce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選民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xuǎnmín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67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voters, electorate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完美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wánměi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73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perfect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積極</a:t>
            </a:r>
            <a:endParaRPr sz="1480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jījí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activel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take it upon oneself to, take the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8884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initiative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表妹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biǎomèi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93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younger female cousin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最佳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zuìjiā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492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the very best, the best possible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I-40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推銷員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2768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tuīxiāo	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64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salesperson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I-41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有道理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599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	dàolǐ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4580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there's some truth (to what you are saying)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I-42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候選人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3377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hòuxuǎn	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9105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candidate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學術界</a:t>
            </a:r>
            <a:endParaRPr sz="1480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xuéshùjiè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1469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academia, the academic ﬁelds or circles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917" y="942851"/>
            <a:ext cx="6263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26949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從政</a:t>
            </a:r>
            <a:endParaRPr sz="14800">
              <a:latin typeface="標楷體"/>
              <a:cs typeface="標楷體"/>
            </a:endParaRPr>
          </a:p>
          <a:p>
            <a:pPr marR="22688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cóngzhèng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652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engage in politics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政策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zhèngcè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policy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安定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āndìng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stable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辭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41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quit, resign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頭腦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tóunǎo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65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brain, mind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反核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  <a:tabLst>
                <a:tab pos="13957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fǎn	hé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67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anti-nuclear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改革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gǎigé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5516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reforms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看法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kànfǎ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000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vie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opinion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教育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jiàoyù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education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方面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fāngmiàn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526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 the areas of (an issue)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得到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dédào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25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obtain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連任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liánrèn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123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serve a successive term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屆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254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term, tenure of elected oﬃce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支持度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zhīchídù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2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approval rating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落選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luòxuǎn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404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lose an election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得票率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dépiàolǜ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289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percentage of votes received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遊行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yóuxíng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4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demonstration, rally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預期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yùqí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64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expectation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暫時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zhànshí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712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temporaril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for the time being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老家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lǎojiā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7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hometown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形象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xíngxiàng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84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image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472" y="942851"/>
            <a:ext cx="63595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3641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商量</a:t>
            </a:r>
            <a:endParaRPr sz="14800">
              <a:latin typeface="標楷體"/>
              <a:cs typeface="標楷體"/>
            </a:endParaRPr>
          </a:p>
          <a:p>
            <a:pPr marR="23634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shāngliáng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31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confe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consult with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人脈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rénmài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83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network of people, contacts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弱勢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ruòshì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055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disadvantaged (lit. weak power)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退休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tuìxiū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69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retire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事業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64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business, career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捐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92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donate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政治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zhèngzhì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84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politics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義務</a:t>
            </a:r>
            <a:endParaRPr sz="14800">
              <a:latin typeface="標楷體"/>
              <a:cs typeface="標楷體"/>
            </a:endParaRPr>
          </a:p>
          <a:p>
            <a:pPr marR="1689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yìwù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to voluntee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on a voluntary basis, to do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2723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something gratis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經費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jīngfèi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4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funds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競選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jìngxuǎn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744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run for (an oﬃce)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也許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yěxǔ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61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perhaps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政治界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zhèngzhìjiè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76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world of politics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權力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quánlì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6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power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辭掉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cídiào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8003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quit, resign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提出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tíchū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383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propose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國民年金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30232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guómín	niánjīn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79996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national pension (scheme)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中間選民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3835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zhōngjiān	xuǎnmín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259969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swing voters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熱衷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rèzhōng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86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enthusiastic about, passionate about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一陣子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939800" algn="l"/>
                <a:tab pos="2894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	zhèn	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3722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while, a short duration of time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下一步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  <a:tab pos="2285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	yí	bù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9940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next step (in doing things)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盡可能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193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	kěnéng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8419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as far as possible, do one's best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出版社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868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chūbǎn	shè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4111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publishing company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捐出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juānchū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351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donate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二手書</a:t>
            </a:r>
            <a:endParaRPr sz="14800">
              <a:latin typeface="標楷體"/>
              <a:cs typeface="標楷體"/>
            </a:endParaRPr>
          </a:p>
          <a:p>
            <a:pPr marR="1525905" algn="ctr">
              <a:lnSpc>
                <a:spcPct val="100000"/>
              </a:lnSpc>
              <a:spcBef>
                <a:spcPts val="655"/>
              </a:spcBef>
              <a:tabLst>
                <a:tab pos="26657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èrshǒu	shū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667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secondhand book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前途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qiántú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99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future, prospects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781</Words>
  <Application>Microsoft Office PowerPoint</Application>
  <PresentationFormat>如螢幕大小 (4:3)</PresentationFormat>
  <Paragraphs>342</Paragraphs>
  <Slides>85</Slides>
  <Notes>85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85</vt:i4>
      </vt:variant>
    </vt:vector>
  </HeadingPairs>
  <TitlesOfParts>
    <vt:vector size="91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第十二課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國民年金 guómín niánjīn</vt:lpstr>
      <vt:lpstr>中間選民 zhōngjiān xuǎnmín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第十二課</dc:title>
  <cp:lastModifiedBy>Windows 使用者</cp:lastModifiedBy>
  <cp:revision>1</cp:revision>
  <dcterms:created xsi:type="dcterms:W3CDTF">2017-05-11T17:07:46Z</dcterms:created>
  <dcterms:modified xsi:type="dcterms:W3CDTF">2017-05-12T05:42:44Z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