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notesSlides/notesSlide69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74.xml" ContentType="application/vnd.openxmlformats-officedocument.presentationml.notesSlide+xml"/>
  <Override PartName="/ppt/notesSlides/notesSlide7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27" r:id="rId73"/>
    <p:sldId id="328" r:id="rId74"/>
    <p:sldId id="329" r:id="rId75"/>
    <p:sldId id="330" r:id="rId76"/>
  </p:sldIdLst>
  <p:sldSz cx="9144000" cy="6858000" type="screen4x3"/>
  <p:notesSz cx="9144000" cy="6858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2127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799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59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3999" cy="685799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800100" y="1811998"/>
            <a:ext cx="7543800" cy="3083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800" b="0" i="0">
                <a:solidFill>
                  <a:srgbClr val="231F20"/>
                </a:solidFill>
                <a:latin typeface="標楷體"/>
                <a:cs typeface="標楷體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599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79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5/11/2017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5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5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5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5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5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5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5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 rot="21180000">
            <a:off x="674050" y="5134009"/>
            <a:ext cx="1005241" cy="88485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ts val="6865"/>
              </a:lnSpc>
            </a:pPr>
            <a:r>
              <a:rPr sz="5800" b="1" i="1" spc="610" dirty="0">
                <a:solidFill>
                  <a:srgbClr val="FFFFFF"/>
                </a:solidFill>
                <a:latin typeface="Yu Gothic UI Semibold"/>
                <a:cs typeface="Yu Gothic UI Semibold"/>
              </a:rPr>
              <a:t>3</a:t>
            </a:r>
            <a:endParaRPr sz="5800" dirty="0">
              <a:latin typeface="Yu Gothic UI Semibold"/>
              <a:cs typeface="Yu Gothic UI Semibold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087299" y="3006899"/>
            <a:ext cx="3225800" cy="4572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4315"/>
              </a:lnSpc>
            </a:pPr>
            <a:r>
              <a:rPr sz="3600" dirty="0">
                <a:solidFill>
                  <a:srgbClr val="231F20"/>
                </a:solidFill>
                <a:latin typeface="標楷體"/>
                <a:cs typeface="標楷體"/>
              </a:rPr>
              <a:t>外套帶了沒有？</a:t>
            </a:r>
            <a:endParaRPr sz="3600">
              <a:latin typeface="標楷體"/>
              <a:cs typeface="標楷體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99299" y="3692041"/>
            <a:ext cx="3452495" cy="304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2870"/>
              </a:lnSpc>
            </a:pP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Di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d</a:t>
            </a:r>
            <a:r>
              <a:rPr sz="2400" b="1" spc="-9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ou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15" dirty="0">
                <a:solidFill>
                  <a:srgbClr val="075295"/>
                </a:solidFill>
                <a:latin typeface="Times New Roman"/>
                <a:cs typeface="Times New Roman"/>
              </a:rPr>
              <a:t>Bring</a:t>
            </a:r>
            <a:r>
              <a:rPr sz="2400" b="1" spc="-90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270" dirty="0">
                <a:solidFill>
                  <a:srgbClr val="075295"/>
                </a:solidFill>
                <a:latin typeface="Times New Roman"/>
                <a:cs typeface="Times New Roman"/>
              </a:rPr>
              <a:t>Y</a:t>
            </a:r>
            <a:r>
              <a:rPr sz="2400" b="1" dirty="0">
                <a:solidFill>
                  <a:srgbClr val="075295"/>
                </a:solidFill>
                <a:latin typeface="Times New Roman"/>
                <a:cs typeface="Times New Roman"/>
              </a:rPr>
              <a:t>our</a:t>
            </a:r>
            <a:r>
              <a:rPr sz="2400" b="1" spc="-45" dirty="0">
                <a:solidFill>
                  <a:srgbClr val="075295"/>
                </a:solidFill>
                <a:latin typeface="Times New Roman"/>
                <a:cs typeface="Times New Roman"/>
              </a:rPr>
              <a:t> </a:t>
            </a:r>
            <a:r>
              <a:rPr sz="2400" b="1" spc="-5" dirty="0">
                <a:solidFill>
                  <a:srgbClr val="075295"/>
                </a:solidFill>
                <a:latin typeface="Times New Roman"/>
                <a:cs typeface="Times New Roman"/>
              </a:rPr>
              <a:t>Coat?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2099299" y="2354999"/>
            <a:ext cx="1168400" cy="3810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ts val="3600"/>
              </a:lnSpc>
            </a:pPr>
            <a:r>
              <a:rPr sz="3000" dirty="0">
                <a:solidFill>
                  <a:srgbClr val="31377D"/>
                </a:solidFill>
                <a:latin typeface="標楷體"/>
                <a:cs typeface="標楷體"/>
              </a:rPr>
              <a:t>第三課</a:t>
            </a:r>
            <a:endParaRPr sz="3000">
              <a:latin typeface="標楷體"/>
              <a:cs typeface="標楷體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I-9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溫度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wēndù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320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temperature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零下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língxià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3210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(Vs-attr) below zero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874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23945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感覺</a:t>
            </a:r>
            <a:endParaRPr sz="14800">
              <a:latin typeface="標楷體"/>
              <a:cs typeface="標楷體"/>
            </a:endParaRPr>
          </a:p>
          <a:p>
            <a:pPr marR="23945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gǎnjué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89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feel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實際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shíjì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19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actual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難怪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nánguài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29717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it's no wonde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no wonder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季節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jìjié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season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I-15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火鍋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huǒguō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3037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hotpot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海鮮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hǎixiān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5516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seafood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新鮮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xīnxiān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61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fresh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櫻花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yīnghuā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857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cherry blossom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0389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</a:t>
            </a:r>
            <a:endParaRPr sz="3000">
              <a:latin typeface="Times New Roman"/>
              <a:cs typeface="Times New Roman"/>
            </a:endParaRPr>
          </a:p>
          <a:p>
            <a:pPr marR="13665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陳敏萱</a:t>
            </a:r>
            <a:endParaRPr sz="14800">
              <a:latin typeface="標楷體"/>
              <a:cs typeface="標楷體"/>
            </a:endParaRPr>
          </a:p>
          <a:p>
            <a:pPr marR="1366520" algn="ctr">
              <a:lnSpc>
                <a:spcPct val="100000"/>
              </a:lnSpc>
              <a:spcBef>
                <a:spcPts val="655"/>
              </a:spcBef>
              <a:tabLst>
                <a:tab pos="2158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Chén	Mǐnxuān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63562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98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woman from the Netherlands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I-19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變化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biànhuà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change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氣溫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qìwēn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906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temperature (weather)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I-21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差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chā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2574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(Vst) to diﬀer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I-22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幾乎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jīhū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8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almost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I-23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乾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391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dry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發霉</a:t>
            </a:r>
            <a:endParaRPr sz="14800">
              <a:latin typeface="標楷體"/>
              <a:cs typeface="標楷體"/>
            </a:endParaRPr>
          </a:p>
          <a:p>
            <a:pPr marR="24022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fāméi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086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(Vp-sep) to mildew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除濕機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chúshījī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68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dehumidiﬁer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I-26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雨季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yǔjì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1145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rainy season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I-27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涼快</a:t>
            </a:r>
            <a:endParaRPr sz="14800">
              <a:latin typeface="標楷體"/>
              <a:cs typeface="標楷體"/>
            </a:endParaRPr>
          </a:p>
          <a:p>
            <a:pPr marR="24009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liángkuài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494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cool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I-28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潮濕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cháoshī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884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humid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高橋健太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33274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Gāoqiáo	Jiàntài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50266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98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</a:t>
            </a:r>
            <a:r>
              <a:rPr sz="3200" spc="-180" dirty="0">
                <a:solidFill>
                  <a:srgbClr val="231F20"/>
                </a:solidFill>
                <a:latin typeface="Times New Roman"/>
                <a:cs typeface="Times New Roman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man from Japan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309173" y="942851"/>
            <a:ext cx="4699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2546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I-29</a:t>
            </a:r>
            <a:endParaRPr sz="3000">
              <a:latin typeface="Times New Roman"/>
              <a:cs typeface="Times New Roman"/>
            </a:endParaRPr>
          </a:p>
          <a:p>
            <a:pPr marR="33413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悶</a:t>
            </a:r>
            <a:endParaRPr sz="14800">
              <a:latin typeface="標楷體"/>
              <a:cs typeface="標楷體"/>
            </a:endParaRPr>
          </a:p>
          <a:p>
            <a:pPr marR="33413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mēn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2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stuﬀy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I-30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冷氣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lěngqì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276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air conditioning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I-31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荷蘭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Hélán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1939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Netherlands (lit. Holland)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/>
              <a:t>出大太陽</a:t>
            </a:r>
          </a:p>
          <a:p>
            <a:pPr marL="635" algn="ctr">
              <a:lnSpc>
                <a:spcPct val="100000"/>
              </a:lnSpc>
              <a:spcBef>
                <a:spcPts val="655"/>
              </a:spcBef>
              <a:tabLst>
                <a:tab pos="1549400" algn="l"/>
                <a:tab pos="2641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chū	dà	tàiyáng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299" y="5745018"/>
            <a:ext cx="325437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blazing hot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8213923" y="942851"/>
            <a:ext cx="660400" cy="4064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I-32</a:t>
            </a:r>
            <a:endParaRPr sz="3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I-33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颳風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guā	fēng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9460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be windy (lit. blow wind)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944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I-34</a:t>
            </a:r>
            <a:endParaRPr sz="3000">
              <a:latin typeface="Times New Roman"/>
              <a:cs typeface="Times New Roman"/>
            </a:endParaRPr>
          </a:p>
          <a:p>
            <a:pPr marR="24015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受到</a:t>
            </a:r>
            <a:endParaRPr sz="14800">
              <a:latin typeface="標楷體"/>
              <a:cs typeface="標楷體"/>
            </a:endParaRPr>
          </a:p>
          <a:p>
            <a:pPr marR="2401570" algn="ctr">
              <a:lnSpc>
                <a:spcPct val="100000"/>
              </a:lnSpc>
              <a:spcBef>
                <a:spcPts val="655"/>
              </a:spcBef>
              <a:tabLst>
                <a:tab pos="1955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	dào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24688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receive, to be, to get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I-35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受不了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1955800" algn="l"/>
                <a:tab pos="30988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shòu	bù	liǎo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7111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can't stand it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I-36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餓死了</a:t>
            </a:r>
            <a:endParaRPr sz="14800">
              <a:latin typeface="標楷體"/>
              <a:cs typeface="標楷體"/>
            </a:endParaRPr>
          </a:p>
          <a:p>
            <a:pPr marR="1461770" algn="ctr">
              <a:lnSpc>
                <a:spcPct val="100000"/>
              </a:lnSpc>
              <a:spcBef>
                <a:spcPts val="655"/>
              </a:spcBef>
              <a:tabLst>
                <a:tab pos="634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è	sǐle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278245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 starve to death (an exaggeration)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342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I-37</a:t>
            </a:r>
            <a:endParaRPr sz="3000">
              <a:latin typeface="Times New Roman"/>
              <a:cs typeface="Times New Roman"/>
            </a:endParaRPr>
          </a:p>
          <a:p>
            <a:pPr marR="14617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後母臉</a:t>
            </a:r>
            <a:endParaRPr sz="14800">
              <a:latin typeface="標楷體"/>
              <a:cs typeface="標楷體"/>
            </a:endParaRPr>
          </a:p>
          <a:p>
            <a:pPr marR="1461135" algn="ctr">
              <a:lnSpc>
                <a:spcPct val="100000"/>
              </a:lnSpc>
              <a:spcBef>
                <a:spcPts val="655"/>
              </a:spcBef>
              <a:tabLst>
                <a:tab pos="2768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hòumǔ	liǎn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468870" cy="4337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標楷體"/>
                <a:cs typeface="標楷體"/>
              </a:rPr>
              <a:t>．</a:t>
            </a:r>
            <a:r>
              <a:rPr sz="3200" spc="-800" dirty="0">
                <a:solidFill>
                  <a:srgbClr val="231F20"/>
                </a:solidFill>
                <a:latin typeface="標楷體"/>
                <a:cs typeface="標楷體"/>
              </a:rPr>
              <a:t>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stepmother's face, i.e., stern and cruel look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祖先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zǔxiān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045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ancestor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I-3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空氣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kōngqì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12014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air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移民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yímín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9117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immigrate, to emigrate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553246" y="942851"/>
            <a:ext cx="62890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</a:t>
            </a:r>
            <a:endParaRPr sz="3000">
              <a:latin typeface="Times New Roman"/>
              <a:cs typeface="Times New Roman"/>
            </a:endParaRPr>
          </a:p>
          <a:p>
            <a:pPr marR="224345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當中</a:t>
            </a:r>
            <a:endParaRPr sz="14800">
              <a:latin typeface="標楷體"/>
              <a:cs typeface="標楷體"/>
            </a:endParaRPr>
          </a:p>
          <a:p>
            <a:pPr marR="224345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dāngzhōng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610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of, amongst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II-4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根據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gēnjù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807212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(Prep) based on, in accordance with, according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45947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II-5</a:t>
            </a:r>
            <a:endParaRPr sz="3000">
              <a:latin typeface="Times New Roman"/>
              <a:cs typeface="Times New Roman"/>
            </a:endParaRPr>
          </a:p>
          <a:p>
            <a:pPr marR="7366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農曆</a:t>
            </a:r>
            <a:endParaRPr sz="14800">
              <a:latin typeface="標楷體"/>
              <a:cs typeface="標楷體"/>
            </a:endParaRPr>
          </a:p>
          <a:p>
            <a:pPr marR="7302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nónglì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the lunar calendar (lit. the agricultural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5373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calendar)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II-6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農業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nóngyè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517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agriculture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II-7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農人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nóngrén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7418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farmer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II-8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難得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nándé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884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hard-to-come-b</a:t>
            </a:r>
            <a:r>
              <a:rPr sz="3200" spc="-210" dirty="0">
                <a:solidFill>
                  <a:srgbClr val="231F20"/>
                </a:solidFill>
                <a:latin typeface="Times New Roman"/>
                <a:cs typeface="Times New Roman"/>
              </a:rPr>
              <a:t>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rare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1626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II-9</a:t>
            </a:r>
            <a:endParaRPr sz="3000">
              <a:latin typeface="Times New Roman"/>
              <a:cs typeface="Times New Roman"/>
            </a:endParaRPr>
          </a:p>
          <a:p>
            <a:pPr marR="23698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祭祖</a:t>
            </a:r>
            <a:endParaRPr sz="14800">
              <a:latin typeface="標楷體"/>
              <a:cs typeface="標楷體"/>
            </a:endParaRPr>
          </a:p>
          <a:p>
            <a:pPr marR="23698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jìzǔ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1878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venerate ancestors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II-10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拜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0546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hono</a:t>
            </a:r>
            <a:r>
              <a:rPr sz="3200" spc="-130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pay homage to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1140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</a:t>
            </a:r>
            <a:r>
              <a:rPr sz="3000" spc="-114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1</a:t>
            </a:r>
            <a:endParaRPr sz="3000">
              <a:latin typeface="Times New Roman"/>
              <a:cs typeface="Times New Roman"/>
            </a:endParaRPr>
          </a:p>
          <a:p>
            <a:pPr marR="339788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神</a:t>
            </a:r>
            <a:endParaRPr sz="14800">
              <a:latin typeface="標楷體"/>
              <a:cs typeface="標楷體"/>
            </a:endParaRPr>
          </a:p>
          <a:p>
            <a:pPr marR="339788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shén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1750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gods, divinities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I-4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影響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yǐngxiǎng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18122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inﬂuence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II-12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拜拜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bàibài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72561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present oﬀerings to gods or ancestors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II-13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蚊蟲</a:t>
            </a:r>
            <a:endParaRPr sz="14800">
              <a:latin typeface="標楷體"/>
              <a:cs typeface="標楷體"/>
            </a:endParaRPr>
          </a:p>
          <a:p>
            <a:pPr marL="127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wénchóng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3759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mosquitoes and other insects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II-14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戴</a:t>
            </a:r>
            <a:endParaRPr sz="1480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dài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wear (items other than those that cover the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7407909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torso, legs, or feet. mostly ornamental items.)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II-15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香包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xiāngbāo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094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fragrant sachet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II-16</a:t>
            </a:r>
            <a:endParaRPr sz="3000">
              <a:latin typeface="Times New Roman"/>
              <a:cs typeface="Times New Roman"/>
            </a:endParaRPr>
          </a:p>
          <a:p>
            <a:pPr marR="34048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掛</a:t>
            </a:r>
            <a:endParaRPr sz="14800">
              <a:latin typeface="標楷體"/>
              <a:cs typeface="標楷體"/>
            </a:endParaRPr>
          </a:p>
          <a:p>
            <a:pPr marR="34048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guà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992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(V) to hang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瘟疫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wēnyì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360299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pestilence, plague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做法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zuòfǎ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05345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method, way of doing something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II-19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多少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duōshǎo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4752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Adv somewhat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作用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zuòyòng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91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eﬀect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迷信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míxìn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588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superstition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I-5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穩定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wěndìng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stable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03921" y="942851"/>
            <a:ext cx="6334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II-22</a:t>
            </a:r>
            <a:endParaRPr sz="3000">
              <a:latin typeface="Times New Roman"/>
              <a:cs typeface="Times New Roman"/>
            </a:endParaRPr>
          </a:p>
          <a:p>
            <a:pPr marR="2389505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收成</a:t>
            </a:r>
            <a:endParaRPr sz="14800">
              <a:latin typeface="標楷體"/>
              <a:cs typeface="標楷體"/>
            </a:endParaRPr>
          </a:p>
          <a:p>
            <a:pPr marR="238950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shōuchéng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64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harvest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II-23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民族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mínzú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3431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ethnic group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II-24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月亮</a:t>
            </a:r>
            <a:endParaRPr sz="14800">
              <a:latin typeface="標楷體"/>
              <a:cs typeface="標楷體"/>
            </a:endParaRPr>
          </a:p>
          <a:p>
            <a:pPr marR="246443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yuèliàng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6173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moon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3181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II-25</a:t>
            </a:r>
            <a:endParaRPr sz="3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圓</a:t>
            </a:r>
            <a:endParaRPr sz="14800">
              <a:latin typeface="標楷體"/>
              <a:cs typeface="標楷體"/>
            </a:endParaRPr>
          </a:p>
          <a:p>
            <a:pPr marL="63500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yuán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79768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round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社會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shèhuì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722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N society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39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II-27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團聚</a:t>
            </a:r>
            <a:endParaRPr sz="1480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tuánjù</a:t>
            </a:r>
            <a:endParaRPr sz="7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815"/>
              </a:spcBef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get-togethe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to reunite; reunion of family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401066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members (in this lesson)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II-28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月餅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yuèbǐng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3011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moon cake (shaped like the moon)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II-29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柚子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yòuzi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910714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pomelo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II-30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故事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gùshì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5043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(N) story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II-31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溫馨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wēnxīn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37070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(Vs) warm, heart-warming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0991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I-6</a:t>
            </a:r>
            <a:endParaRPr sz="3000">
              <a:latin typeface="Times New Roman"/>
              <a:cs typeface="Times New Roman"/>
            </a:endParaRPr>
          </a:p>
          <a:p>
            <a:pPr marR="23063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幸虧</a:t>
            </a:r>
            <a:endParaRPr sz="14800">
              <a:latin typeface="標楷體"/>
              <a:cs typeface="標楷體"/>
            </a:endParaRPr>
          </a:p>
          <a:p>
            <a:pPr marR="23063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xìngkuī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88099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(Adv) fortunately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5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II-32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端午節</a:t>
            </a:r>
            <a:endParaRPr sz="14800" dirty="0">
              <a:latin typeface="標楷體"/>
              <a:cs typeface="標楷體"/>
            </a:endParaRPr>
          </a:p>
          <a:p>
            <a:pPr marR="169545" algn="ctr">
              <a:lnSpc>
                <a:spcPct val="100000"/>
              </a:lnSpc>
              <a:spcBef>
                <a:spcPts val="655"/>
              </a:spcBef>
              <a:tabLst>
                <a:tab pos="3326129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Duānwǔ	jié</a:t>
            </a:r>
            <a:endParaRPr sz="7200" dirty="0">
              <a:latin typeface="Times New Roman"/>
              <a:cs typeface="Times New Roman"/>
            </a:endParaRPr>
          </a:p>
          <a:p>
            <a:pPr marL="520700" indent="-508000">
              <a:lnSpc>
                <a:spcPct val="100000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Dragon Boat Festival (the 5 th day of the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182054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5th month)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0558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II-33</a:t>
            </a:r>
            <a:endParaRPr sz="3000" dirty="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中秋節</a:t>
            </a:r>
            <a:endParaRPr sz="14800" dirty="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  <a:tabLst>
                <a:tab pos="3784600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Zhōngqiū	jié</a:t>
            </a:r>
            <a:endParaRPr sz="7200" dirty="0">
              <a:latin typeface="Times New Roman"/>
              <a:cs typeface="Times New Roman"/>
            </a:endParaRPr>
          </a:p>
          <a:p>
            <a:pPr marL="520700" marR="234950" indent="-508000" algn="ctr">
              <a:lnSpc>
                <a:spcPct val="100000"/>
              </a:lnSpc>
              <a:spcBef>
                <a:spcPts val="481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Mid-autumn Moon Festival (the 15th day of</a:t>
            </a:r>
            <a:endParaRPr sz="32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925017"/>
            <a:ext cx="241871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the 8th month)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83299" y="942851"/>
            <a:ext cx="8554720" cy="523430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II-34</a:t>
            </a:r>
            <a:endParaRPr sz="3000">
              <a:latin typeface="Times New Roman"/>
              <a:cs typeface="Times New Roman"/>
            </a:endParaRPr>
          </a:p>
          <a:p>
            <a:pPr marR="16891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雄黃酒</a:t>
            </a:r>
            <a:endParaRPr sz="14800">
              <a:latin typeface="標楷體"/>
              <a:cs typeface="標楷體"/>
            </a:endParaRPr>
          </a:p>
          <a:p>
            <a:pPr marR="168275" algn="ctr">
              <a:lnSpc>
                <a:spcPct val="100000"/>
              </a:lnSpc>
              <a:spcBef>
                <a:spcPts val="655"/>
              </a:spcBef>
              <a:tabLst>
                <a:tab pos="45459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xiónghuáng	jiǔ</a:t>
            </a:r>
            <a:endParaRPr sz="7200">
              <a:latin typeface="Times New Roman"/>
              <a:cs typeface="Times New Roman"/>
            </a:endParaRPr>
          </a:p>
          <a:p>
            <a:pPr marL="12700" marR="576580">
              <a:lnSpc>
                <a:spcPct val="73800"/>
              </a:lnSpc>
              <a:spcBef>
                <a:spcPts val="4405"/>
              </a:spcBef>
              <a:buClr>
                <a:srgbClr val="231F20"/>
              </a:buClr>
              <a:buFont typeface=""/>
              <a:buChar char="·"/>
              <a:tabLst>
                <a:tab pos="520700" algn="l"/>
              </a:tabLst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realgar liquo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wine seasoned with realga</a:t>
            </a:r>
            <a:r>
              <a:rPr sz="3200" spc="-135" dirty="0">
                <a:solidFill>
                  <a:srgbClr val="231F20"/>
                </a:solidFill>
                <a:latin typeface="Times New Roman"/>
                <a:cs typeface="Times New Roman"/>
              </a:rPr>
              <a:t>r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, a type of arsenic, and is traditionally considered to</a:t>
            </a:r>
            <a:endParaRPr sz="3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6105017"/>
            <a:ext cx="500380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be an antidote to other poisons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739900" y="942851"/>
            <a:ext cx="71977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II-35</a:t>
            </a:r>
            <a:endParaRPr sz="3000">
              <a:latin typeface="Times New Roman"/>
              <a:cs typeface="Times New Roman"/>
            </a:endParaRPr>
          </a:p>
          <a:p>
            <a:pPr marR="15252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古時候</a:t>
            </a:r>
            <a:endParaRPr sz="14800">
              <a:latin typeface="標楷體"/>
              <a:cs typeface="標楷體"/>
            </a:endParaRPr>
          </a:p>
          <a:p>
            <a:pPr marR="1525270" algn="ctr">
              <a:lnSpc>
                <a:spcPct val="100000"/>
              </a:lnSpc>
              <a:spcBef>
                <a:spcPts val="655"/>
              </a:spcBef>
              <a:tabLst>
                <a:tab pos="11423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gǔ	shíhòu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515112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．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historically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; in ancient times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II-36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趕走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5487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gǎn	zǒu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274574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．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drive away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2679700" y="942851"/>
            <a:ext cx="625792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II-37</a:t>
            </a:r>
            <a:endParaRPr sz="3000">
              <a:latin typeface="Times New Roman"/>
              <a:cs typeface="Times New Roman"/>
            </a:endParaRPr>
          </a:p>
          <a:p>
            <a:pPr marR="246507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過節</a:t>
            </a:r>
            <a:endParaRPr sz="14800">
              <a:latin typeface="標楷體"/>
              <a:cs typeface="標楷體"/>
            </a:endParaRPr>
          </a:p>
          <a:p>
            <a:pPr marR="2465070" algn="ctr">
              <a:lnSpc>
                <a:spcPct val="100000"/>
              </a:lnSpc>
              <a:spcBef>
                <a:spcPts val="655"/>
              </a:spcBef>
              <a:tabLst>
                <a:tab pos="1599565" algn="l"/>
              </a:tabLst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guò	jié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6516370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zh-TW" altLang="en-US"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． </a:t>
            </a:r>
            <a:r>
              <a:rPr sz="3200" dirty="0" smtClean="0">
                <a:solidFill>
                  <a:srgbClr val="231F20"/>
                </a:solidFill>
                <a:latin typeface="Times New Roman"/>
                <a:cs typeface="Times New Roman"/>
              </a:rPr>
              <a:t>to 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spend the holiday in some manner</a:t>
            </a:r>
            <a:endParaRPr sz="32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I-7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躲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duǒ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4799330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</a:t>
            </a:r>
            <a:r>
              <a:rPr sz="3200" spc="-195" dirty="0">
                <a:solidFill>
                  <a:srgbClr val="231F20"/>
                </a:solidFill>
                <a:latin typeface="Times New Roman"/>
                <a:cs typeface="Times New Roman"/>
              </a:rPr>
              <a:t>V</a:t>
            </a: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i) to hide, to go into hiding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619500" y="942851"/>
            <a:ext cx="5159375" cy="395224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3000" dirty="0">
                <a:solidFill>
                  <a:srgbClr val="075295"/>
                </a:solidFill>
                <a:latin typeface="Times New Roman"/>
                <a:cs typeface="Times New Roman"/>
              </a:rPr>
              <a:t>I-8</a:t>
            </a:r>
            <a:endParaRPr sz="3000">
              <a:latin typeface="Times New Roman"/>
              <a:cs typeface="Times New Roman"/>
            </a:endParaRPr>
          </a:p>
          <a:p>
            <a:pPr marR="3246120" algn="ctr">
              <a:lnSpc>
                <a:spcPct val="100000"/>
              </a:lnSpc>
              <a:spcBef>
                <a:spcPts val="880"/>
              </a:spcBef>
            </a:pPr>
            <a:r>
              <a:rPr sz="14800" dirty="0">
                <a:solidFill>
                  <a:srgbClr val="231F20"/>
                </a:solidFill>
                <a:latin typeface="標楷體"/>
                <a:cs typeface="標楷體"/>
              </a:rPr>
              <a:t>度</a:t>
            </a:r>
            <a:endParaRPr sz="14800">
              <a:latin typeface="標楷體"/>
              <a:cs typeface="標楷體"/>
            </a:endParaRPr>
          </a:p>
          <a:p>
            <a:pPr marR="3246120" algn="ctr">
              <a:lnSpc>
                <a:spcPct val="100000"/>
              </a:lnSpc>
              <a:spcBef>
                <a:spcPts val="655"/>
              </a:spcBef>
            </a:pPr>
            <a:r>
              <a:rPr sz="7200" dirty="0">
                <a:solidFill>
                  <a:srgbClr val="075295"/>
                </a:solidFill>
                <a:latin typeface="Times New Roman"/>
                <a:cs typeface="Times New Roman"/>
              </a:rPr>
              <a:t>dù</a:t>
            </a:r>
            <a:endParaRPr sz="72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83299" y="5745018"/>
            <a:ext cx="1842135" cy="43180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3200" dirty="0">
                <a:solidFill>
                  <a:srgbClr val="231F20"/>
                </a:solidFill>
                <a:latin typeface="Times New Roman"/>
                <a:cs typeface="Times New Roman"/>
              </a:rPr>
              <a:t>(M) degree</a:t>
            </a:r>
            <a:endParaRPr sz="3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679</Words>
  <Application>Microsoft Office PowerPoint</Application>
  <PresentationFormat>如螢幕大小 (4:3)</PresentationFormat>
  <Paragraphs>306</Paragraphs>
  <Slides>75</Slides>
  <Notes>75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75</vt:i4>
      </vt:variant>
    </vt:vector>
  </HeadingPairs>
  <TitlesOfParts>
    <vt:vector size="81" baseType="lpstr">
      <vt:lpstr>Yu Gothic UI Semibold</vt:lpstr>
      <vt:lpstr>新細明體</vt:lpstr>
      <vt:lpstr>標楷體</vt:lpstr>
      <vt:lpstr>Calibri</vt:lpstr>
      <vt:lpstr>Times New Roman</vt:lpstr>
      <vt:lpstr>Office Theme</vt:lpstr>
      <vt:lpstr>PowerPoint 簡報</vt:lpstr>
      <vt:lpstr>PowerPoint 簡報</vt:lpstr>
      <vt:lpstr>高橋健太 Gāoqiáo Jiàntài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出大太陽 chū dà tàiyáng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cp:lastModifiedBy>Windows 使用者</cp:lastModifiedBy>
  <cp:revision>1</cp:revision>
  <dcterms:created xsi:type="dcterms:W3CDTF">2017-05-11T16:59:24Z</dcterms:created>
  <dcterms:modified xsi:type="dcterms:W3CDTF">2017-05-11T09:12:11Z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2017-05-11T00:00:00Z</vt:filetime>
  </property>
  <property fmtid="{D5CDD505-2E9C-101B-9397-08002B2CF9AE}" pid="3" name="LastSaved">
    <vt:filetime>2017-05-11T00:00:00Z</vt:filetime>
  </property>
</Properties>
</file>