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18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34979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4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4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3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1854200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我住院了</a:t>
            </a:r>
            <a:endParaRPr sz="360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353187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I'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m 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Stayin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g </a:t>
            </a:r>
            <a:r>
              <a:rPr sz="2400" b="1" spc="-10" dirty="0">
                <a:solidFill>
                  <a:srgbClr val="075295"/>
                </a:solidFill>
                <a:latin typeface="Times New Roman"/>
                <a:cs typeface="Times New Roman"/>
              </a:rPr>
              <a:t>in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the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Hospital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>
                <a:solidFill>
                  <a:srgbClr val="31377D"/>
                </a:solidFill>
                <a:latin typeface="標楷體"/>
                <a:cs typeface="標楷體"/>
              </a:rPr>
              <a:t>第十課</a:t>
            </a:r>
            <a:endParaRPr sz="3000">
              <a:latin typeface="標楷體"/>
              <a:cs typeface="標楷體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92648" y="942851"/>
            <a:ext cx="5286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>
              <a:latin typeface="Times New Roman"/>
              <a:cs typeface="Times New Roman"/>
            </a:endParaRPr>
          </a:p>
          <a:p>
            <a:pPr marR="311975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傷</a:t>
            </a:r>
            <a:endParaRPr sz="14800">
              <a:latin typeface="標楷體"/>
              <a:cs typeface="標楷體"/>
            </a:endParaRPr>
          </a:p>
          <a:p>
            <a:pPr marR="31197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shāng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624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injury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骨折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gǔzhé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8552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fracture, break a bone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片子</a:t>
            </a:r>
            <a:endParaRPr sz="14800">
              <a:latin typeface="標楷體"/>
              <a:cs typeface="標楷體"/>
            </a:endParaRPr>
          </a:p>
          <a:p>
            <a:pPr marR="239395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piànzi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663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(X-ray) ﬁlm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開刀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kāidāo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290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have su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gery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病人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bìngrén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976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patient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29147" y="942851"/>
            <a:ext cx="6245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>
              <a:latin typeface="Times New Roman"/>
              <a:cs typeface="Times New Roman"/>
            </a:endParaRPr>
          </a:p>
          <a:p>
            <a:pPr marL="62865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情況</a:t>
            </a:r>
            <a:endParaRPr sz="1480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qíngkuàng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9168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situation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緊急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jǐnjí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808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u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gent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26220" y="942851"/>
            <a:ext cx="6448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>
              <a:latin typeface="Times New Roman"/>
              <a:cs typeface="Times New Roman"/>
            </a:endParaRPr>
          </a:p>
          <a:p>
            <a:pPr marR="21482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病床</a:t>
            </a:r>
            <a:endParaRPr sz="14800">
              <a:latin typeface="標楷體"/>
              <a:cs typeface="標楷體"/>
            </a:endParaRPr>
          </a:p>
          <a:p>
            <a:pPr marR="2148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bìngchuáng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670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hospital bed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要命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yàomìng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773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murderous, horrible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打針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dǎzhēn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6164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inject, give a shot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住院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zhùyuàn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1450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stay in a hospital, be hospitalized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止痛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zhǐtòng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345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kill pain (lit. stop pain)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手術</a:t>
            </a:r>
            <a:endParaRPr sz="1480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shǒushù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410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operation, su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gery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警察</a:t>
            </a:r>
            <a:endParaRPr sz="1480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jǐngchá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846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police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危險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wéixiǎn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970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danger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至於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zhìyú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3407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(Ptc) as to, regarding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部位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bùwèi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208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(body) part, location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恢復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huīfù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304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recover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傷口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shāngkǒu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976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wound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91220" cy="5053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哎呀</a:t>
            </a:r>
            <a:endParaRPr sz="14800">
              <a:latin typeface="標楷體"/>
              <a:cs typeface="標楷體"/>
            </a:endParaRPr>
          </a:p>
          <a:p>
            <a:pPr marR="1047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āiya</a:t>
            </a:r>
            <a:endParaRPr sz="7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(Ptc) interjection for realization of something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37846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important, oh no, yikes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出車禍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1548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chū	chēhuò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58990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have an automobile accident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臉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677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face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趕時間</a:t>
            </a:r>
            <a:endParaRPr sz="1480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1548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gǎn	shíjiān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1688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be in a hurry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64617" y="942851"/>
            <a:ext cx="64096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>
              <a:latin typeface="Times New Roman"/>
              <a:cs typeface="Times New Roman"/>
            </a:endParaRPr>
          </a:p>
          <a:p>
            <a:pPr marR="218694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撞倒</a:t>
            </a:r>
            <a:endParaRPr sz="14800">
              <a:latin typeface="標楷體"/>
              <a:cs typeface="標楷體"/>
            </a:endParaRPr>
          </a:p>
          <a:p>
            <a:pPr marR="2186305" algn="ctr">
              <a:lnSpc>
                <a:spcPct val="100000"/>
              </a:lnSpc>
              <a:spcBef>
                <a:spcPts val="655"/>
              </a:spcBef>
              <a:tabLst>
                <a:tab pos="28689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zhuàng	dǎo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6951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knock down, knock over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I-31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救護車</a:t>
            </a:r>
            <a:endParaRPr sz="14800">
              <a:latin typeface="標楷體"/>
              <a:cs typeface="標楷體"/>
            </a:endParaRPr>
          </a:p>
          <a:p>
            <a:pPr marR="1462405" algn="ctr">
              <a:lnSpc>
                <a:spcPct val="100000"/>
              </a:lnSpc>
              <a:spcBef>
                <a:spcPts val="655"/>
              </a:spcBef>
              <a:tabLst>
                <a:tab pos="21082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jiùhù	chē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9425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ambulance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I-32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照</a:t>
            </a:r>
            <a:r>
              <a:rPr sz="14800" spc="-37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X</a:t>
            </a:r>
            <a:r>
              <a:rPr sz="14800" spc="-37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光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1954530" algn="l"/>
                <a:tab pos="28435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zhào	X	guāng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6293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take an X-ray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I-33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動手術</a:t>
            </a:r>
            <a:endParaRPr sz="14800">
              <a:latin typeface="標楷體"/>
              <a:cs typeface="標楷體"/>
            </a:endParaRPr>
          </a:p>
          <a:p>
            <a:pPr marR="1462405" algn="ctr">
              <a:lnSpc>
                <a:spcPct val="100000"/>
              </a:lnSpc>
              <a:spcBef>
                <a:spcPts val="655"/>
              </a:spcBef>
              <a:tabLst>
                <a:tab pos="20567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dòng	shǒushù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5107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have/unde</a:t>
            </a:r>
            <a:r>
              <a:rPr sz="3200" spc="-6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go a su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gery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醫美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yīměi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493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cosmetic su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gery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合理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hélǐ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869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reasonable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休假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xiūjià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004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take time oﬀ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迷人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mírén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995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charming, attractive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職場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zhíchǎng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837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workplace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28924" y="942851"/>
            <a:ext cx="61499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>
              <a:latin typeface="Times New Roman"/>
              <a:cs typeface="Times New Roman"/>
            </a:endParaRPr>
          </a:p>
          <a:p>
            <a:pPr marL="62865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受傷</a:t>
            </a:r>
            <a:endParaRPr sz="1480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shòushāng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258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(Vp-sep) to be injured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024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>
              <a:latin typeface="Times New Roman"/>
              <a:cs typeface="Times New Roman"/>
            </a:endParaRPr>
          </a:p>
          <a:p>
            <a:pPr marR="14300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競爭力</a:t>
            </a:r>
            <a:endParaRPr sz="14800">
              <a:latin typeface="標楷體"/>
              <a:cs typeface="標楷體"/>
            </a:endParaRPr>
          </a:p>
          <a:p>
            <a:pPr marR="1429385" algn="ctr">
              <a:lnSpc>
                <a:spcPct val="100000"/>
              </a:lnSpc>
              <a:spcBef>
                <a:spcPts val="655"/>
              </a:spcBef>
              <a:tabLst>
                <a:tab pos="3834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jìngzhēng	lì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791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competitive edge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調查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diàochá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519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surve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investigation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54820" y="942851"/>
            <a:ext cx="61874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>
              <a:latin typeface="Times New Roman"/>
              <a:cs typeface="Times New Roman"/>
            </a:endParaRPr>
          </a:p>
          <a:p>
            <a:pPr marL="37465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整型</a:t>
            </a:r>
            <a:endParaRPr sz="1480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zhěngxíng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052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plastic su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gery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增加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zēngjiā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403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increase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自信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zìxìn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743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self-conﬁdence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外表</a:t>
            </a:r>
            <a:endParaRPr sz="14800">
              <a:latin typeface="標楷體"/>
              <a:cs typeface="標楷體"/>
            </a:endParaRPr>
          </a:p>
          <a:p>
            <a:pPr marR="24580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wàibiǎo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858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appearance, exterior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普通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pǔtōng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519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common, ordinary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從事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cóngshì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57618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be engaged in, work in (a ﬁeld of work)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醫治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yīzhì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885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heal, cure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一向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yíxiàng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949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have always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239046" y="942851"/>
            <a:ext cx="5540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>
              <a:latin typeface="Times New Roman"/>
              <a:cs typeface="Times New Roman"/>
            </a:endParaRPr>
          </a:p>
          <a:p>
            <a:pPr marR="286575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撞</a:t>
            </a:r>
            <a:endParaRPr sz="14800">
              <a:latin typeface="標楷體"/>
              <a:cs typeface="標楷體"/>
            </a:endParaRPr>
          </a:p>
          <a:p>
            <a:pPr marR="28657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zhuàng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479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hit, collide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一般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yìbān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160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general, most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主要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zhǔyào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0237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primar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main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待遇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dàiyù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2782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pay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公立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gōnglì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752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public; government-run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外科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wàikē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729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department of su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gery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超過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chāoguò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533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(Vpt) to exceed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倍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333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(M) times, -fold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另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lìng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157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(Det) anothe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additional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價值觀</a:t>
            </a:r>
            <a:endParaRPr sz="1480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jiàzhíguān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2973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values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尊敬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zūnjìng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771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respect, respectful of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遵守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zūnshǒu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574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obe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follo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comply with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告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6539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sue, bring suit against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平均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píngjūn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615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average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醫療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yīliáo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5892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medical treatment, health care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II-29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怪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024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blame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愛林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àilín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3796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female person's name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0558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II-31</a:t>
            </a:r>
            <a:endParaRPr sz="300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微整型</a:t>
            </a:r>
            <a:endParaRPr sz="1480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  <a:tabLst>
                <a:tab pos="1548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wéi	zhěngxíng</a:t>
            </a:r>
            <a:endParaRPr sz="7200">
              <a:latin typeface="Times New Roman"/>
              <a:cs typeface="Times New Roman"/>
            </a:endParaRPr>
          </a:p>
          <a:p>
            <a:pPr marL="520700" indent="-508000">
              <a:lnSpc>
                <a:spcPct val="100000"/>
              </a:lnSpc>
              <a:spcBef>
                <a:spcPts val="4815"/>
              </a:spcBef>
              <a:buClr>
                <a:srgbClr val="231F20"/>
              </a:buClr>
              <a:buFont typeface=""/>
              <a:buChar char="·"/>
              <a:tabLst>
                <a:tab pos="520700" algn="l"/>
              </a:tabLst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micro-cosmetic su</a:t>
            </a:r>
            <a:r>
              <a:rPr sz="3200" spc="-6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ger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plastic su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ger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face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178688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contouring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數一數二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2098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shùyī	shù’èr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8" y="5745018"/>
            <a:ext cx="7617702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one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of the top or best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in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…, leading…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II-32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人際關係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19050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rénjì	guānxì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415671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interpersonal relations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II-33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動不動就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057400" algn="l"/>
                <a:tab pos="3200400" algn="l"/>
                <a:tab pos="52578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dòng	bú	dòng	jiù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526415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do something impetuously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II-34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找回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  <a:tabLst>
                <a:tab pos="19545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zhǎo	huí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8945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rediscove</a:t>
            </a:r>
            <a:r>
              <a:rPr sz="3200" spc="-13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to retrieve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規則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guīzé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905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rules, regulations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報警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bàojǐng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2293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report to (or call) the police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急診室</a:t>
            </a:r>
            <a:endParaRPr sz="14800">
              <a:latin typeface="標楷體"/>
              <a:cs typeface="標楷體"/>
            </a:endParaRPr>
          </a:p>
          <a:p>
            <a:pPr marR="13658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jízhěnshì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264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eme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gency room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</TotalTime>
  <Words>634</Words>
  <Application>Microsoft Office PowerPoint</Application>
  <PresentationFormat>如螢幕大小 (4:3)</PresentationFormat>
  <Paragraphs>278</Paragraphs>
  <Slides>69</Slides>
  <Notes>69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69</vt:i4>
      </vt:variant>
    </vt:vector>
  </HeadingPairs>
  <TitlesOfParts>
    <vt:vector size="75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數一數二 shùyī shù’èr</vt:lpstr>
      <vt:lpstr>人際關係 rénjì guānxì</vt:lpstr>
      <vt:lpstr>動不動就 dòng bú dòng jiù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cp:lastModifiedBy>Windows 使用者</cp:lastModifiedBy>
  <cp:revision>3</cp:revision>
  <dcterms:created xsi:type="dcterms:W3CDTF">2017-05-11T17:08:26Z</dcterms:created>
  <dcterms:modified xsi:type="dcterms:W3CDTF">2017-05-11T09:58:29Z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